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64" r:id="rId4"/>
    <p:sldMasterId id="2147493475" r:id="rId5"/>
  </p:sldMasterIdLst>
  <p:notesMasterIdLst>
    <p:notesMasterId r:id="rId22"/>
  </p:notesMasterIdLst>
  <p:handoutMasterIdLst>
    <p:handoutMasterId r:id="rId23"/>
  </p:handoutMasterIdLst>
  <p:sldIdLst>
    <p:sldId id="256" r:id="rId6"/>
    <p:sldId id="266" r:id="rId7"/>
    <p:sldId id="274" r:id="rId8"/>
    <p:sldId id="267" r:id="rId9"/>
    <p:sldId id="257" r:id="rId10"/>
    <p:sldId id="258" r:id="rId11"/>
    <p:sldId id="264" r:id="rId12"/>
    <p:sldId id="271" r:id="rId13"/>
    <p:sldId id="259" r:id="rId14"/>
    <p:sldId id="260" r:id="rId15"/>
    <p:sldId id="261" r:id="rId16"/>
    <p:sldId id="270" r:id="rId17"/>
    <p:sldId id="268" r:id="rId18"/>
    <p:sldId id="269" r:id="rId19"/>
    <p:sldId id="263" r:id="rId20"/>
    <p:sldId id="27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4">
          <p15:clr>
            <a:srgbClr val="A4A3A4"/>
          </p15:clr>
        </p15:guide>
        <p15:guide id="2" orient="horz" pos="1236">
          <p15:clr>
            <a:srgbClr val="A4A3A4"/>
          </p15:clr>
        </p15:guide>
        <p15:guide id="3" orient="horz" pos="1079">
          <p15:clr>
            <a:srgbClr val="A4A3A4"/>
          </p15:clr>
        </p15:guide>
        <p15:guide id="4" orient="horz" pos="4206">
          <p15:clr>
            <a:srgbClr val="A4A3A4"/>
          </p15:clr>
        </p15:guide>
        <p15:guide id="5" orient="horz" pos="773">
          <p15:clr>
            <a:srgbClr val="A4A3A4"/>
          </p15:clr>
        </p15:guide>
        <p15:guide id="6" pos="112">
          <p15:clr>
            <a:srgbClr val="A4A3A4"/>
          </p15:clr>
        </p15:guide>
        <p15:guide id="7" pos="2824">
          <p15:clr>
            <a:srgbClr val="A4A3A4"/>
          </p15:clr>
        </p15:guide>
        <p15:guide id="8" pos="2936">
          <p15:clr>
            <a:srgbClr val="A4A3A4"/>
          </p15:clr>
        </p15:guide>
        <p15:guide id="9" pos="3389">
          <p15:clr>
            <a:srgbClr val="A4A3A4"/>
          </p15:clr>
        </p15:guide>
        <p15:guide id="10" pos="3502">
          <p15:clr>
            <a:srgbClr val="A4A3A4"/>
          </p15:clr>
        </p15:guide>
        <p15:guide id="11" pos="3953">
          <p15:clr>
            <a:srgbClr val="A4A3A4"/>
          </p15:clr>
        </p15:guide>
        <p15:guide id="12" pos="4067">
          <p15:clr>
            <a:srgbClr val="A4A3A4"/>
          </p15:clr>
        </p15:guide>
        <p15:guide id="13" pos="4517">
          <p15:clr>
            <a:srgbClr val="A4A3A4"/>
          </p15:clr>
        </p15:guide>
        <p15:guide id="14" pos="4630">
          <p15:clr>
            <a:srgbClr val="A4A3A4"/>
          </p15:clr>
        </p15:guide>
        <p15:guide id="15" pos="5082">
          <p15:clr>
            <a:srgbClr val="A4A3A4"/>
          </p15:clr>
        </p15:guide>
        <p15:guide id="16" pos="5196">
          <p15:clr>
            <a:srgbClr val="A4A3A4"/>
          </p15:clr>
        </p15:guide>
        <p15:guide id="17" pos="5646">
          <p15:clr>
            <a:srgbClr val="A4A3A4"/>
          </p15:clr>
        </p15:guide>
        <p15:guide id="18" pos="2373">
          <p15:clr>
            <a:srgbClr val="A4A3A4"/>
          </p15:clr>
        </p15:guide>
        <p15:guide id="19" pos="1693">
          <p15:clr>
            <a:srgbClr val="A4A3A4"/>
          </p15:clr>
        </p15:guide>
        <p15:guide id="20" pos="2258">
          <p15:clr>
            <a:srgbClr val="A4A3A4"/>
          </p15:clr>
        </p15:guide>
        <p15:guide id="21" pos="1809">
          <p15:clr>
            <a:srgbClr val="A4A3A4"/>
          </p15:clr>
        </p15:guide>
        <p15:guide id="22" pos="1243">
          <p15:clr>
            <a:srgbClr val="A4A3A4"/>
          </p15:clr>
        </p15:guide>
        <p15:guide id="23" pos="1128">
          <p15:clr>
            <a:srgbClr val="A4A3A4"/>
          </p15:clr>
        </p15:guide>
        <p15:guide id="24" pos="564">
          <p15:clr>
            <a:srgbClr val="A4A3A4"/>
          </p15:clr>
        </p15:guide>
        <p15:guide id="25" pos="67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F9511"/>
    <a:srgbClr val="55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5332" autoAdjust="0"/>
  </p:normalViewPr>
  <p:slideViewPr>
    <p:cSldViewPr snapToGrid="0" snapToObjects="1">
      <p:cViewPr varScale="1">
        <p:scale>
          <a:sx n="88" d="100"/>
          <a:sy n="88" d="100"/>
        </p:scale>
        <p:origin x="1334" y="62"/>
      </p:cViewPr>
      <p:guideLst>
        <p:guide orient="horz" pos="114"/>
        <p:guide orient="horz" pos="1236"/>
        <p:guide orient="horz" pos="1079"/>
        <p:guide orient="horz" pos="4206"/>
        <p:guide orient="horz" pos="773"/>
        <p:guide pos="112"/>
        <p:guide pos="2824"/>
        <p:guide pos="2936"/>
        <p:guide pos="3389"/>
        <p:guide pos="3502"/>
        <p:guide pos="3953"/>
        <p:guide pos="4067"/>
        <p:guide pos="4517"/>
        <p:guide pos="4630"/>
        <p:guide pos="5082"/>
        <p:guide pos="5196"/>
        <p:guide pos="5646"/>
        <p:guide pos="2373"/>
        <p:guide pos="1693"/>
        <p:guide pos="2258"/>
        <p:guide pos="1809"/>
        <p:guide pos="1243"/>
        <p:guide pos="1128"/>
        <p:guide pos="564"/>
        <p:guide pos="6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7306B-1849-1642-83CD-33830B42A476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DA3322-4079-BF4A-9D9D-8E40754E0905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1343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97467-056E-E244-B20D-F2C91E7BC69D}" type="datetimeFigureOut">
              <a:rPr lang="en-US" smtClean="0"/>
              <a:t>10/27/2022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CH"/>
              <a:t>Click to edit Master text styles</a:t>
            </a:r>
          </a:p>
          <a:p>
            <a:pPr lvl="1"/>
            <a:r>
              <a:rPr lang="de-CH"/>
              <a:t>Second level</a:t>
            </a:r>
          </a:p>
          <a:p>
            <a:pPr lvl="2"/>
            <a:r>
              <a:rPr lang="de-CH"/>
              <a:t>Third level</a:t>
            </a:r>
          </a:p>
          <a:p>
            <a:pPr lvl="3"/>
            <a:r>
              <a:rPr lang="de-CH"/>
              <a:t>Fourth level</a:t>
            </a:r>
          </a:p>
          <a:p>
            <a:pPr lvl="4"/>
            <a:r>
              <a:rPr lang="de-CH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3551E-C1F7-3449-9D64-1DB59B6C672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8225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Das Nachhaltigkeitsdreieck, bestehend aus Ökonomie, Ökologie und Gesellschaft, bildet als Wurzelwerk das Fundament des Ökosystem Wald</a:t>
            </a:r>
          </a:p>
          <a:p>
            <a:pPr marL="171450" indent="-171450">
              <a:buFontTx/>
              <a:buChar char="-"/>
            </a:pPr>
            <a:r>
              <a:rPr lang="de-CH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Waldeigentümer und –</a:t>
            </a:r>
            <a:r>
              <a:rPr lang="de-CH" b="1" baseline="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eigentümmerinnen</a:t>
            </a:r>
            <a:r>
              <a:rPr lang="de-CH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sind für einen gesunden Wald verantwortlich (Bewirtschaftung durch Forstbetrieb aber Entscheidungskompetenz liegt beim Eigentum)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Ein </a:t>
            </a:r>
            <a:r>
              <a:rPr lang="de-CH" u="sng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gesunder</a:t>
            </a: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Wald ist die Grundvoraussetzung für die </a:t>
            </a:r>
            <a:r>
              <a:rPr lang="de-CH" u="sng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Sicherstellung aller öffentlichen Waldleistungen</a:t>
            </a:r>
          </a:p>
          <a:p>
            <a:pPr marL="171450" indent="-171450">
              <a:buFontTx/>
              <a:buChar char="-"/>
            </a:pP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Da die öffentlichen Waldleistungen für die gesamte Bevölkerung öffentlich zugänglich sind, lassen sich diese Leistungen nicht dem Wirtschaftsraum zuordnen wie andere Dienstleistungen und Produkte. </a:t>
            </a:r>
            <a:b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Trotzdem benötigt die Sicherstellung dieser Leistungen aber konstante Finanzierung !</a:t>
            </a:r>
          </a:p>
          <a:p>
            <a:pPr marL="171450" indent="-171450">
              <a:buFontTx/>
              <a:buChar char="-"/>
            </a:pPr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16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Grafik</a:t>
            </a:r>
            <a:r>
              <a:rPr lang="de-CH" baseline="0" dirty="0" smtClean="0"/>
              <a:t> fasst alle Stossrichtungen aus der Erarbeitung des LB Wald zusammen; Hinweis das Integrales Waldmanagement nun eigenständiges Projekt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803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/>
              <a:t>Angepasste Projektziele/Vorhaben für das Programm Umsetzung Leitbild Wald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3551E-C1F7-3449-9D64-1DB59B6C672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89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2912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97527"/>
            <a:ext cx="8785225" cy="71538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90000"/>
              </a:lnSpc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657724" y="252000"/>
            <a:ext cx="4305300" cy="175160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- </a:t>
            </a:r>
            <a:r>
              <a:rPr lang="de-DE" err="1"/>
              <a:t>Agendafolie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9" name="Bildplatzhalter 13"/>
          <p:cNvSpPr>
            <a:spLocks noGrp="1"/>
          </p:cNvSpPr>
          <p:nvPr>
            <p:ph type="pic" sz="quarter" idx="13" hasCustomPrompt="1"/>
          </p:nvPr>
        </p:nvSpPr>
        <p:spPr>
          <a:xfrm>
            <a:off x="194872" y="1313181"/>
            <a:ext cx="8697905" cy="468000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CH"/>
              <a:t> </a:t>
            </a:r>
          </a:p>
        </p:txBody>
      </p:sp>
      <p:sp>
        <p:nvSpPr>
          <p:cNvPr id="11" name="Textplatzhalt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44800" y="1386000"/>
            <a:ext cx="8640000" cy="4525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Text durch klicken hinzufügen</a:t>
            </a:r>
          </a:p>
          <a:p>
            <a:pPr lvl="0"/>
            <a:endParaRPr lang="de-DE"/>
          </a:p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5561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– Inhaltsfolie inkl. Objekt (Bild, Tabelle etc.)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" name="Inhaltsplatzhalter 2"/>
          <p:cNvSpPr>
            <a:spLocks noGrp="1"/>
          </p:cNvSpPr>
          <p:nvPr>
            <p:ph sz="quarter" idx="13"/>
          </p:nvPr>
        </p:nvSpPr>
        <p:spPr>
          <a:xfrm>
            <a:off x="244800" y="1386000"/>
            <a:ext cx="8640000" cy="45252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808588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sfolie mit 2 Fenst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752000" y="1386000"/>
            <a:ext cx="4140000" cy="4525200"/>
          </a:xfrm>
        </p:spPr>
        <p:txBody>
          <a:bodyPr/>
          <a:lstStyle>
            <a:lvl1pPr marL="216000" indent="-216000">
              <a:defRPr/>
            </a:lvl1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– Inhaltsfolie mit zwei Feldern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9" name="Textplatzhalter 3"/>
          <p:cNvSpPr>
            <a:spLocks noGrp="1"/>
          </p:cNvSpPr>
          <p:nvPr>
            <p:ph type="body" sz="half" idx="13"/>
          </p:nvPr>
        </p:nvSpPr>
        <p:spPr>
          <a:xfrm>
            <a:off x="244798" y="1386000"/>
            <a:ext cx="4140000" cy="4525200"/>
          </a:xfrm>
        </p:spPr>
        <p:txBody>
          <a:bodyPr/>
          <a:lstStyle>
            <a:lvl1pPr marL="216000" indent="-216000">
              <a:defRPr/>
            </a:lvl1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050931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ausschnitt oben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659252" y="1386000"/>
            <a:ext cx="6233923" cy="4525200"/>
          </a:xfrm>
        </p:spPr>
        <p:txBody>
          <a:bodyPr/>
          <a:lstStyle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– Inhaltsfolie mit Bildausschnitt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244800" y="1386000"/>
            <a:ext cx="2016000" cy="20160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4431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streifen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659553" y="1386000"/>
            <a:ext cx="6233621" cy="4525200"/>
          </a:xfrm>
        </p:spPr>
        <p:txBody>
          <a:bodyPr/>
          <a:lstStyle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– Inhaltsfolie mit Bild-Streifen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3"/>
          </p:nvPr>
        </p:nvSpPr>
        <p:spPr>
          <a:xfrm>
            <a:off x="244800" y="1386000"/>
            <a:ext cx="2016000" cy="45252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48135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44798" y="1386000"/>
            <a:ext cx="4140000" cy="4525200"/>
          </a:xfrm>
        </p:spPr>
        <p:txBody>
          <a:bodyPr/>
          <a:lstStyle>
            <a:lvl1pPr marL="0" indent="0">
              <a:buNone/>
              <a:defRPr/>
            </a:lvl1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752000" y="1386000"/>
            <a:ext cx="4140000" cy="4525200"/>
          </a:xfrm>
        </p:spPr>
        <p:txBody>
          <a:bodyPr/>
          <a:lstStyle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- Inhaltsfolie mit Objekt (Bild etc.) halbseitig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B247F-7A08-40D4-8296-F32E0E006C3F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46474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– Folie nur Titel</a:t>
            </a:r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xfrm>
            <a:off x="2012400" y="6264000"/>
            <a:ext cx="4860000" cy="360363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Datumsplatzhalt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7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3B8D6-37C6-4966-9B2E-68B472D3098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77680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hne Fusszeile - Bild gross mit Textf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6858000"/>
          </a:xfrm>
          <a:solidFill>
            <a:schemeClr val="accent4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de-CH" sz="1800"/>
              <a:t>Platzhalter für ganzflächiges Bild im Hintergrund</a:t>
            </a:r>
            <a:endParaRPr lang="de-CH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0" hasCustomPrompt="1"/>
          </p:nvPr>
        </p:nvSpPr>
        <p:spPr>
          <a:xfrm>
            <a:off x="244800" y="218063"/>
            <a:ext cx="7401600" cy="1561358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6BB8"/>
              </a:buClr>
              <a:buSzTx/>
              <a:buFont typeface="Wingdings" panose="05000000000000000000" pitchFamily="2" charset="2"/>
              <a:buNone/>
              <a:tabLst/>
              <a:defRPr sz="1600" b="1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720"/>
              </a:spcAft>
              <a:buClr>
                <a:srgbClr val="006BB8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de-DE"/>
              <a:t>Folie ohne </a:t>
            </a:r>
            <a:r>
              <a:rPr lang="de-DE" err="1"/>
              <a:t>Fusszeile</a:t>
            </a:r>
            <a:r>
              <a:rPr lang="de-DE"/>
              <a:t> für </a:t>
            </a:r>
            <a:r>
              <a:rPr lang="de-DE" err="1"/>
              <a:t>grosses</a:t>
            </a:r>
            <a:r>
              <a:rPr lang="de-DE"/>
              <a:t> Bild mit </a:t>
            </a:r>
            <a:r>
              <a:rPr lang="de-DE" err="1"/>
              <a:t>weissem</a:t>
            </a:r>
            <a:r>
              <a:rPr lang="de-DE"/>
              <a:t> Text</a:t>
            </a:r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1" hasCustomPrompt="1"/>
          </p:nvPr>
        </p:nvSpPr>
        <p:spPr>
          <a:xfrm>
            <a:off x="8175600" y="270000"/>
            <a:ext cx="720000" cy="7200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accent2"/>
                </a:solidFill>
              </a:defRPr>
            </a:lvl1pPr>
          </a:lstStyle>
          <a:p>
            <a:r>
              <a:rPr lang="de-CH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9891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gemeiner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72001"/>
            <a:ext cx="8785224" cy="74091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177799" y="1962150"/>
            <a:ext cx="6992939" cy="47148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065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2061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0" y="1141522"/>
            <a:ext cx="8640000" cy="34065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77800" y="1503978"/>
            <a:ext cx="8640000" cy="206408"/>
          </a:xfrm>
        </p:spPr>
        <p:txBody>
          <a:bodyPr>
            <a:noAutofit/>
          </a:bodyPr>
          <a:lstStyle>
            <a:lvl1pPr marL="0" indent="0">
              <a:lnSpc>
                <a:spcPts val="1600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CH" sz="1600" dirty="0">
                <a:latin typeface="+mj-lt"/>
              </a:rPr>
              <a:t>Untertitel (16pt normal)</a:t>
            </a:r>
            <a:endParaRPr lang="de-CH" dirty="0"/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657724" y="252000"/>
            <a:ext cx="4305300" cy="175160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67479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seite 2 Zeilen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0" y="1962150"/>
            <a:ext cx="9144000" cy="4902587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pic>
        <p:nvPicPr>
          <p:cNvPr id="2" name="typoraster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1026"/>
            <a:ext cx="9144000" cy="4895088"/>
          </a:xfrm>
          <a:prstGeom prst="rect">
            <a:avLst/>
          </a:prstGeom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0" y="934816"/>
            <a:ext cx="8640000" cy="34065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defRPr baseline="0"/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83178" y="1297510"/>
            <a:ext cx="8640000" cy="416551"/>
          </a:xfrm>
        </p:spPr>
        <p:txBody>
          <a:bodyPr anchor="b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  <a:defRPr sz="16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de-CH" sz="1600" dirty="0">
                <a:latin typeface="+mj-lt"/>
              </a:rPr>
              <a:t>Untertitel (16pt normal)</a:t>
            </a:r>
          </a:p>
          <a:p>
            <a:pPr lvl="0"/>
            <a:r>
              <a:rPr lang="de-CH" sz="1600" dirty="0">
                <a:latin typeface="+mj-lt"/>
              </a:rPr>
              <a:t>Zweite Zeile</a:t>
            </a:r>
            <a:endParaRPr lang="de-CH" dirty="0"/>
          </a:p>
        </p:txBody>
      </p:sp>
      <p:sp>
        <p:nvSpPr>
          <p:cNvPr id="7" name="Textplatzhalter 3"/>
          <p:cNvSpPr>
            <a:spLocks noGrp="1"/>
          </p:cNvSpPr>
          <p:nvPr>
            <p:ph type="body" sz="quarter" idx="12" hasCustomPrompt="1"/>
          </p:nvPr>
        </p:nvSpPr>
        <p:spPr>
          <a:xfrm>
            <a:off x="4657724" y="252000"/>
            <a:ext cx="4305300" cy="175160"/>
          </a:xfrm>
        </p:spPr>
        <p:txBody>
          <a:bodyPr>
            <a:noAutofit/>
          </a:bodyPr>
          <a:lstStyle>
            <a:lvl1pPr marL="0" indent="0" algn="r">
              <a:buNone/>
              <a:defRPr sz="1000">
                <a:solidFill>
                  <a:srgbClr val="555959"/>
                </a:solidFill>
              </a:defRPr>
            </a:lvl1pPr>
          </a:lstStyle>
          <a:p>
            <a:pPr lvl="0"/>
            <a:r>
              <a:rPr lang="de-DE" dirty="0"/>
              <a:t>Autor Vorname Nachname, Datum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8211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4660900" y="1962151"/>
            <a:ext cx="4302125" cy="471487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60000" indent="-360000">
              <a:lnSpc>
                <a:spcPct val="90000"/>
              </a:lnSpc>
              <a:buFont typeface="+mj-lt"/>
              <a:buAutoNum type="arabicPeriod"/>
              <a:defRPr sz="2500"/>
            </a:lvl1pPr>
          </a:lstStyle>
          <a:p>
            <a:pPr lvl="0"/>
            <a:r>
              <a:rPr lang="de-DE" dirty="0"/>
              <a:t>Inhalt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0" y="1962150"/>
            <a:ext cx="4305300" cy="4714875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60846"/>
            <a:ext cx="8785224" cy="75206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40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767138" y="1962150"/>
            <a:ext cx="5195885" cy="47148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lnSpc>
                <a:spcPct val="90000"/>
              </a:lnSpc>
              <a:spcAft>
                <a:spcPts val="800"/>
              </a:spcAft>
              <a:buNone/>
              <a:defRPr sz="25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Text </a:t>
            </a:r>
            <a:r>
              <a:rPr lang="en-US" dirty="0" err="1"/>
              <a:t>eingeben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1" y="1962150"/>
            <a:ext cx="3406774" cy="471718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72000"/>
            <a:ext cx="8785225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326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77801" y="1962151"/>
            <a:ext cx="6992937" cy="471487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801" y="972000"/>
            <a:ext cx="8785224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12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177799" y="1962150"/>
            <a:ext cx="8785226" cy="471487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1600"/>
            </a:lvl1pPr>
          </a:lstStyle>
          <a:p>
            <a:r>
              <a:rPr lang="de-DE" smtClean="0"/>
              <a:t>Diagramm durch Klicken auf Symbol hinzufügen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77799" y="972000"/>
            <a:ext cx="8785225" cy="74091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>
              <a:lnSpc>
                <a:spcPct val="70000"/>
              </a:lnSpc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Haupttitel (25pt fett)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169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94000" y="270000"/>
            <a:ext cx="1098000" cy="1484437"/>
          </a:xfrm>
          <a:prstGeom prst="rect">
            <a:avLst/>
          </a:prstGeom>
        </p:spPr>
      </p:pic>
      <p:sp>
        <p:nvSpPr>
          <p:cNvPr id="4" name="Rechteck 7"/>
          <p:cNvSpPr>
            <a:spLocks noChangeArrowheads="1"/>
          </p:cNvSpPr>
          <p:nvPr/>
        </p:nvSpPr>
        <p:spPr bwMode="auto">
          <a:xfrm>
            <a:off x="0" y="3427413"/>
            <a:ext cx="9144000" cy="3430587"/>
          </a:xfrm>
          <a:prstGeom prst="rect">
            <a:avLst/>
          </a:prstGeom>
          <a:solidFill>
            <a:srgbClr val="006BB8"/>
          </a:solidFill>
          <a:ln>
            <a:noFill/>
          </a:ln>
        </p:spPr>
        <p:txBody>
          <a:bodyPr lIns="0" tIns="0" rIns="0" bIns="0" anchor="b"/>
          <a:lstStyle>
            <a:lvl1pPr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de-DE" altLang="de-DE"/>
          </a:p>
        </p:txBody>
      </p:sp>
      <p:sp>
        <p:nvSpPr>
          <p:cNvPr id="10" name="Rectangle 40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252000" y="5562866"/>
            <a:ext cx="8640000" cy="798156"/>
          </a:xfrm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anchor="b" anchorCtr="0"/>
          <a:lstStyle>
            <a:lvl1pPr marL="0" marR="0" indent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 sz="12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de-DE" noProof="0"/>
              <a:t>Vorname Name / Titel / E-Mail-Adresse / Direktwahl +41 61 568 70 XX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252000" y="4326256"/>
            <a:ext cx="8640000" cy="729756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de-CH"/>
              <a:t>Untertitel</a:t>
            </a:r>
          </a:p>
          <a:p>
            <a:pPr lvl="0"/>
            <a:r>
              <a:rPr lang="de-CH"/>
              <a:t>Untertitel</a:t>
            </a:r>
          </a:p>
        </p:txBody>
      </p:sp>
      <p:sp>
        <p:nvSpPr>
          <p:cNvPr id="15" name="Textplatzhalt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2000" y="3739487"/>
            <a:ext cx="8640000" cy="457199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CH"/>
              <a:t>Titel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252000" y="6403420"/>
            <a:ext cx="8640000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>
                <a:solidFill>
                  <a:schemeClr val="bg1"/>
                </a:solidFill>
              </a:rPr>
              <a:t>BCP Business Consulting Partner AG / </a:t>
            </a:r>
            <a:r>
              <a:rPr lang="de-DE" sz="1200" err="1">
                <a:solidFill>
                  <a:schemeClr val="bg1"/>
                </a:solidFill>
              </a:rPr>
              <a:t>Gartenstrasse</a:t>
            </a:r>
            <a:r>
              <a:rPr lang="de-DE" sz="1200">
                <a:solidFill>
                  <a:schemeClr val="bg1"/>
                </a:solidFill>
              </a:rPr>
              <a:t> 95 / 4052 Basel / +41 61 568 70 00 / www.bcp.ch</a:t>
            </a:r>
          </a:p>
        </p:txBody>
      </p:sp>
      <p:pic>
        <p:nvPicPr>
          <p:cNvPr id="5" name="Grafik 4" descr="Ein Bild, das Essen, Zeichnung, Straße enthält.&#10;&#10;Automatisch generierte Beschreibung">
            <a:extLst>
              <a:ext uri="{FF2B5EF4-FFF2-40B4-BE49-F238E27FC236}">
                <a16:creationId xmlns:a16="http://schemas.microsoft.com/office/drawing/2014/main" id="{4F87CC41-DACF-44C8-AC88-58D73E612E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2446" y="496978"/>
            <a:ext cx="4003276" cy="669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294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58">
          <p15:clr>
            <a:srgbClr val="FBAE40"/>
          </p15:clr>
        </p15:guide>
        <p15:guide id="2" orient="horz" pos="16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799" y="1229298"/>
            <a:ext cx="8785225" cy="48361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/>
              <a:t>Haupttitel/Untertitel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799" y="1962150"/>
            <a:ext cx="8785225" cy="47148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8569979" y="180000"/>
            <a:ext cx="4064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>
                <a:solidFill>
                  <a:srgbClr val="555959"/>
                </a:solidFill>
              </a:defRPr>
            </a:lvl1pPr>
          </a:lstStyle>
          <a:p>
            <a:fld id="{63343499-4781-8F47-9616-5D65C730EB58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7799" y="186403"/>
            <a:ext cx="2902273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5" r:id="rId1"/>
    <p:sldLayoutId id="2147493467" r:id="rId2"/>
    <p:sldLayoutId id="2147493473" r:id="rId3"/>
    <p:sldLayoutId id="2147493474" r:id="rId4"/>
    <p:sldLayoutId id="2147493466" r:id="rId5"/>
    <p:sldLayoutId id="2147493469" r:id="rId6"/>
    <p:sldLayoutId id="2147493470" r:id="rId7"/>
    <p:sldLayoutId id="2147493471" r:id="rId8"/>
  </p:sldLayoutIdLst>
  <p:hf hdr="0" ftr="0" dt="0"/>
  <p:txStyles>
    <p:titleStyle>
      <a:lvl1pPr algn="l" defTabSz="457200" rtl="0" eaLnBrk="1" latinLnBrk="0" hangingPunct="1">
        <a:lnSpc>
          <a:spcPts val="2500"/>
        </a:lnSpc>
        <a:spcBef>
          <a:spcPct val="0"/>
        </a:spcBef>
        <a:buNone/>
        <a:defRPr sz="25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4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81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1350000" indent="-270000" algn="l" defTabSz="457200" rtl="0" eaLnBrk="1" latinLnBrk="0" hangingPunct="1">
        <a:lnSpc>
          <a:spcPct val="90000"/>
        </a:lnSpc>
        <a:spcBef>
          <a:spcPts val="0"/>
        </a:spcBef>
        <a:spcAft>
          <a:spcPts val="1250"/>
        </a:spcAft>
        <a:buFont typeface="Symbol" panose="05050102010706020507" pitchFamily="18" charset="2"/>
        <a:buChar char="-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056569" y="6380460"/>
            <a:ext cx="332472" cy="332472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3078" y="367200"/>
            <a:ext cx="7401345" cy="67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tri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4800" y="1386000"/>
            <a:ext cx="8640000" cy="452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14" name="Datumsplatzhalter 7"/>
          <p:cNvSpPr>
            <a:spLocks noGrp="1"/>
          </p:cNvSpPr>
          <p:nvPr>
            <p:ph type="dt" sz="half" idx="2"/>
          </p:nvPr>
        </p:nvSpPr>
        <p:spPr>
          <a:xfrm>
            <a:off x="7718400" y="6264000"/>
            <a:ext cx="667664" cy="360363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006BB8"/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r>
              <a:rPr lang="de-DE" altLang="de-DE"/>
              <a:t>31.05.2021</a:t>
            </a:r>
          </a:p>
        </p:txBody>
      </p:sp>
      <p:sp>
        <p:nvSpPr>
          <p:cNvPr id="15" name="Foliennummernplatzhalter 8"/>
          <p:cNvSpPr>
            <a:spLocks noGrp="1"/>
          </p:cNvSpPr>
          <p:nvPr>
            <p:ph type="sldNum" sz="quarter" idx="4"/>
          </p:nvPr>
        </p:nvSpPr>
        <p:spPr>
          <a:xfrm>
            <a:off x="8533388" y="6264000"/>
            <a:ext cx="360000" cy="360363"/>
          </a:xfrm>
          <a:prstGeom prst="rect">
            <a:avLst/>
          </a:prstGeom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rgbClr val="006BB8"/>
                </a:solidFill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r>
              <a:rPr lang="de-DE" altLang="de-DE"/>
              <a:t>  </a:t>
            </a:r>
            <a:fld id="{B9BE148B-5B7F-47AA-8538-1A658C7247A1}" type="slidenum">
              <a:rPr lang="de-DE" altLang="de-DE" smtClean="0"/>
              <a:pPr>
                <a:defRPr/>
              </a:pPr>
              <a:t>‹Nr.›</a:t>
            </a:fld>
            <a:endParaRPr lang="de-DE" altLang="de-DE"/>
          </a:p>
        </p:txBody>
      </p:sp>
      <p:sp>
        <p:nvSpPr>
          <p:cNvPr id="11" name="Rechteck 10"/>
          <p:cNvSpPr/>
          <p:nvPr/>
        </p:nvSpPr>
        <p:spPr>
          <a:xfrm>
            <a:off x="8532000" y="6501696"/>
            <a:ext cx="90000" cy="900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  <a:extLst>
            <a:ext uri="{FAA26D3D-D897-4be2-8F04-BA451C77F1D7}">
              <ma14:placeholderFlag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 xmlns=""/>
            </a:ext>
            <a:ext uri="{C572A759-6A51-4108-AA02-DFA0A04FC94B}">
              <ma14:wrappingTextBoxFlag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mc="http://schemas.openxmlformats.org/markup-compatibility/2006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mo="http://schemas.microsoft.com/office/mac/office/2008/main" xmlns:mv="urn:schemas-microsoft-com:mac:vml" xmlns:o="urn:schemas-microsoft-com:office:office" xmlns:v="urn:schemas-microsoft-com:vml" xmlns:w10="urn:schemas-microsoft-com:office:word" xmlns:w="http://schemas.openxmlformats.org/wordprocessingml/2006/main" xmlns:ma14="http://schemas.microsoft.com/office/mac/drawingml/2011/main" xmlns:lc="http://schemas.openxmlformats.org/drawingml/2006/lockedCanvas" xmlns="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de-CH" sz="1100">
                <a:solidFill>
                  <a:srgbClr val="1162A1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de-CH" sz="110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rafik 3" descr="Ein Bild, das Essen, Zeichnung, Straße enthält.&#10;&#10;Automatisch generierte Beschreibung">
            <a:extLst>
              <a:ext uri="{FF2B5EF4-FFF2-40B4-BE49-F238E27FC236}">
                <a16:creationId xmlns:a16="http://schemas.microsoft.com/office/drawing/2014/main" id="{F4360A79-C7D6-4B73-A125-1C4344686EB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50612" y="6392357"/>
            <a:ext cx="1720206" cy="28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02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6" r:id="rId1"/>
    <p:sldLayoutId id="2147493477" r:id="rId2"/>
    <p:sldLayoutId id="2147493478" r:id="rId3"/>
    <p:sldLayoutId id="2147493479" r:id="rId4"/>
    <p:sldLayoutId id="2147493480" r:id="rId5"/>
    <p:sldLayoutId id="2147493481" r:id="rId6"/>
    <p:sldLayoutId id="2147493482" r:id="rId7"/>
    <p:sldLayoutId id="2147493483" r:id="rId8"/>
    <p:sldLayoutId id="2147493484" r:id="rId9"/>
  </p:sldLayoutIdLst>
  <p:hf sldNum="0" hdr="0" ftr="0"/>
  <p:txStyles>
    <p:titleStyle>
      <a:lvl1pPr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defRPr sz="2000" b="1">
          <a:solidFill>
            <a:srgbClr val="006BB8"/>
          </a:solidFill>
          <a:latin typeface="Arial"/>
          <a:ea typeface="+mj-ea"/>
          <a:cs typeface="ＭＳ Ｐゴシック" charset="0"/>
        </a:defRPr>
      </a:lvl1pPr>
      <a:lvl2pPr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 b="1">
          <a:solidFill>
            <a:schemeClr val="accent1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lnSpc>
          <a:spcPct val="115000"/>
        </a:lnSpc>
        <a:spcBef>
          <a:spcPct val="0"/>
        </a:spcBef>
        <a:spcAft>
          <a:spcPct val="0"/>
        </a:spcAft>
        <a:defRPr sz="20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216000" indent="-216000" algn="l" rtl="0" eaLnBrk="1" fontAlgn="base" hangingPunct="1">
        <a:lnSpc>
          <a:spcPct val="100000"/>
        </a:lnSpc>
        <a:spcBef>
          <a:spcPct val="0"/>
        </a:spcBef>
        <a:spcAft>
          <a:spcPts val="720"/>
        </a:spcAft>
        <a:buClr>
          <a:srgbClr val="006BB8"/>
        </a:buClr>
        <a:buFont typeface="Wingdings" panose="05000000000000000000" pitchFamily="2" charset="2"/>
        <a:buChar char="§"/>
        <a:defRPr sz="1800">
          <a:solidFill>
            <a:srgbClr val="0A0A0A"/>
          </a:solidFill>
          <a:latin typeface="+mn-lt"/>
          <a:ea typeface="+mn-ea"/>
          <a:cs typeface="ＭＳ Ｐゴシック" charset="0"/>
        </a:defRPr>
      </a:lvl1pPr>
      <a:lvl2pPr marL="566738" indent="-187325" algn="l" rtl="0" eaLnBrk="1" fontAlgn="base" hangingPunct="1">
        <a:lnSpc>
          <a:spcPct val="100000"/>
        </a:lnSpc>
        <a:spcBef>
          <a:spcPct val="0"/>
        </a:spcBef>
        <a:spcAft>
          <a:spcPct val="30000"/>
        </a:spcAft>
        <a:buClr>
          <a:srgbClr val="006BB8"/>
        </a:buClr>
        <a:buSzPct val="100000"/>
        <a:buFont typeface="Wingdings" panose="05000000000000000000" pitchFamily="2" charset="2"/>
        <a:buChar char="§"/>
        <a:defRPr sz="1600">
          <a:solidFill>
            <a:srgbClr val="0A0A0A"/>
          </a:solidFill>
          <a:latin typeface="+mn-lt"/>
          <a:ea typeface="+mn-ea"/>
        </a:defRPr>
      </a:lvl2pPr>
      <a:lvl3pPr marL="928800" indent="-187200" algn="l" rtl="0" eaLnBrk="1" fontAlgn="base" hangingPunct="1">
        <a:lnSpc>
          <a:spcPct val="100000"/>
        </a:lnSpc>
        <a:spcBef>
          <a:spcPct val="0"/>
        </a:spcBef>
        <a:spcAft>
          <a:spcPct val="30000"/>
        </a:spcAft>
        <a:buClr>
          <a:srgbClr val="006BB8"/>
        </a:buClr>
        <a:buFont typeface="Wingdings" panose="05000000000000000000" pitchFamily="2" charset="2"/>
        <a:buChar char="§"/>
        <a:defRPr sz="1400">
          <a:solidFill>
            <a:srgbClr val="0A0A0A"/>
          </a:solidFill>
          <a:latin typeface="+mn-lt"/>
          <a:ea typeface="+mn-ea"/>
        </a:defRPr>
      </a:lvl3pPr>
      <a:lvl4pPr marL="1292400" indent="-187200" algn="l" rtl="0" eaLnBrk="1" fontAlgn="base" hangingPunct="1">
        <a:lnSpc>
          <a:spcPct val="100000"/>
        </a:lnSpc>
        <a:spcBef>
          <a:spcPct val="0"/>
        </a:spcBef>
        <a:spcAft>
          <a:spcPct val="30000"/>
        </a:spcAft>
        <a:buClr>
          <a:srgbClr val="006BB8"/>
        </a:buClr>
        <a:buSzPct val="100000"/>
        <a:buFont typeface="Wingdings" panose="05000000000000000000" pitchFamily="2" charset="2"/>
        <a:buChar char="§"/>
        <a:tabLst/>
        <a:defRPr sz="1400">
          <a:solidFill>
            <a:srgbClr val="0A0A0A"/>
          </a:solidFill>
          <a:latin typeface="+mn-lt"/>
          <a:ea typeface="+mn-ea"/>
        </a:defRPr>
      </a:lvl4pPr>
      <a:lvl5pPr marL="1656000" indent="-187200" algn="l" rtl="0" eaLnBrk="1" fontAlgn="base" hangingPunct="1">
        <a:lnSpc>
          <a:spcPct val="100000"/>
        </a:lnSpc>
        <a:spcBef>
          <a:spcPct val="0"/>
        </a:spcBef>
        <a:spcAft>
          <a:spcPct val="30000"/>
        </a:spcAft>
        <a:buClr>
          <a:schemeClr val="accent2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+mn-ea"/>
        </a:defRPr>
      </a:lvl5pPr>
      <a:lvl6pPr marL="2173288" indent="-195263" algn="l" rtl="0" eaLnBrk="1" fontAlgn="base" hangingPunct="1">
        <a:lnSpc>
          <a:spcPct val="105000"/>
        </a:lnSpc>
        <a:spcBef>
          <a:spcPct val="0"/>
        </a:spcBef>
        <a:spcAft>
          <a:spcPct val="30000"/>
        </a:spcAft>
        <a:buClr>
          <a:schemeClr val="accent1"/>
        </a:buClr>
        <a:buFont typeface="Times" charset="0"/>
        <a:buChar char="•"/>
        <a:defRPr sz="1600">
          <a:solidFill>
            <a:schemeClr val="tx1"/>
          </a:solidFill>
          <a:latin typeface="+mn-lt"/>
          <a:ea typeface="+mn-ea"/>
        </a:defRPr>
      </a:lvl6pPr>
      <a:lvl7pPr marL="2630488" indent="-195263" algn="l" rtl="0" eaLnBrk="1" fontAlgn="base" hangingPunct="1">
        <a:lnSpc>
          <a:spcPct val="105000"/>
        </a:lnSpc>
        <a:spcBef>
          <a:spcPct val="0"/>
        </a:spcBef>
        <a:spcAft>
          <a:spcPct val="30000"/>
        </a:spcAft>
        <a:buClr>
          <a:schemeClr val="accent1"/>
        </a:buClr>
        <a:buFont typeface="Times" charset="0"/>
        <a:buChar char="•"/>
        <a:defRPr sz="1600">
          <a:solidFill>
            <a:schemeClr val="tx1"/>
          </a:solidFill>
          <a:latin typeface="+mn-lt"/>
          <a:ea typeface="+mn-ea"/>
        </a:defRPr>
      </a:lvl7pPr>
      <a:lvl8pPr marL="3087688" indent="-195263" algn="l" rtl="0" eaLnBrk="1" fontAlgn="base" hangingPunct="1">
        <a:lnSpc>
          <a:spcPct val="105000"/>
        </a:lnSpc>
        <a:spcBef>
          <a:spcPct val="0"/>
        </a:spcBef>
        <a:spcAft>
          <a:spcPct val="30000"/>
        </a:spcAft>
        <a:buClr>
          <a:schemeClr val="accent1"/>
        </a:buClr>
        <a:buFont typeface="Times" charset="0"/>
        <a:buChar char="•"/>
        <a:defRPr sz="1600">
          <a:solidFill>
            <a:schemeClr val="tx1"/>
          </a:solidFill>
          <a:latin typeface="+mn-lt"/>
          <a:ea typeface="+mn-ea"/>
        </a:defRPr>
      </a:lvl8pPr>
      <a:lvl9pPr marL="3544888" indent="-195263" algn="l" rtl="0" eaLnBrk="1" fontAlgn="base" hangingPunct="1">
        <a:lnSpc>
          <a:spcPct val="105000"/>
        </a:lnSpc>
        <a:spcBef>
          <a:spcPct val="0"/>
        </a:spcBef>
        <a:spcAft>
          <a:spcPct val="30000"/>
        </a:spcAft>
        <a:buClr>
          <a:schemeClr val="accent1"/>
        </a:buClr>
        <a:buFont typeface="Times" charset="0"/>
        <a:buChar char="•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2" orient="horz" pos="41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Präsidentenkonferenz VBLBG</a:t>
            </a:r>
            <a:endParaRPr lang="de-CH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CH" dirty="0" smtClean="0"/>
              <a:t>Ueli Meier, 4. November 2022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27829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10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77799" y="724867"/>
            <a:ext cx="8785224" cy="462953"/>
          </a:xfrm>
        </p:spPr>
        <p:txBody>
          <a:bodyPr/>
          <a:lstStyle/>
          <a:p>
            <a:r>
              <a:rPr lang="de-CH" dirty="0" smtClean="0"/>
              <a:t>Projekt Integrales Waldmanagement</a:t>
            </a: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4" r="12184"/>
          <a:stretch/>
        </p:blipFill>
        <p:spPr>
          <a:xfrm>
            <a:off x="1233181" y="1367562"/>
            <a:ext cx="6795083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49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11</a:t>
            </a:fld>
            <a:endParaRPr lang="en-US"/>
          </a:p>
        </p:txBody>
      </p:sp>
      <p:sp>
        <p:nvSpPr>
          <p:cNvPr id="6" name="Textfeld 5"/>
          <p:cNvSpPr txBox="1"/>
          <p:nvPr/>
        </p:nvSpPr>
        <p:spPr>
          <a:xfrm>
            <a:off x="312998" y="1626670"/>
            <a:ext cx="719514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 smtClean="0"/>
              <a:t>Freigabe Entwurf Programm- und Projektauftrag zur Anhörung VBLBG</a:t>
            </a:r>
            <a:r>
              <a:rPr lang="de-CH" dirty="0"/>
              <a:t>, </a:t>
            </a:r>
            <a:r>
              <a:rPr lang="de-CH" dirty="0" err="1" smtClean="0"/>
              <a:t>WbB</a:t>
            </a:r>
            <a:r>
              <a:rPr lang="de-CH" dirty="0" smtClean="0"/>
              <a:t>, VBLG und weitere Interessengruppen ab </a:t>
            </a:r>
            <a:r>
              <a:rPr lang="de-CH" b="1" i="1" dirty="0" smtClean="0"/>
              <a:t>Mitte Dezember 2022</a:t>
            </a:r>
          </a:p>
          <a:p>
            <a:endParaRPr lang="de-CH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 smtClean="0"/>
              <a:t>Überarbeitung Entwürfe anhand der Rückmeldungen aus der Anhörung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 smtClean="0"/>
              <a:t>Mitberichtsverfahren Kanton und RRB Aufträge (Februar)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dirty="0" smtClean="0"/>
              <a:t>Programm- und Projektfreigabe und Start Phase Konzept per</a:t>
            </a:r>
            <a:r>
              <a:rPr lang="de-CH" dirty="0"/>
              <a:t> </a:t>
            </a:r>
            <a:r>
              <a:rPr lang="de-CH" b="1" i="1" dirty="0" smtClean="0"/>
              <a:t>März 2023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i="1" dirty="0"/>
          </a:p>
          <a:p>
            <a:endParaRPr lang="de-CH" i="1" dirty="0"/>
          </a:p>
        </p:txBody>
      </p:sp>
      <p:sp>
        <p:nvSpPr>
          <p:cNvPr id="7" name="Textfeld 6"/>
          <p:cNvSpPr txBox="1"/>
          <p:nvPr/>
        </p:nvSpPr>
        <p:spPr>
          <a:xfrm>
            <a:off x="312997" y="941938"/>
            <a:ext cx="7195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 smtClean="0"/>
              <a:t>Nächste Schritte</a:t>
            </a:r>
          </a:p>
        </p:txBody>
      </p:sp>
    </p:spTree>
    <p:extLst>
      <p:ext uri="{BB962C8B-B14F-4D97-AF65-F5344CB8AC3E}">
        <p14:creationId xmlns:p14="http://schemas.microsoft.com/office/powerpoint/2010/main" val="3373860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platzhalter 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 b="5051"/>
          <a:stretch>
            <a:fillRect/>
          </a:stretch>
        </p:blipFill>
        <p:spPr/>
      </p:pic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8737600" y="179388"/>
            <a:ext cx="406400" cy="365125"/>
          </a:xfrm>
        </p:spPr>
        <p:txBody>
          <a:bodyPr/>
          <a:lstStyle/>
          <a:p>
            <a:fld id="{63343499-4781-8F47-9616-5D65C730EB58}" type="slidenum">
              <a:rPr lang="en-US" smtClean="0"/>
              <a:t>12</a:t>
            </a:fld>
            <a:endParaRPr lang="en-US"/>
          </a:p>
        </p:txBody>
      </p:sp>
      <p:sp>
        <p:nvSpPr>
          <p:cNvPr id="7" name="Textfeld 6"/>
          <p:cNvSpPr txBox="1"/>
          <p:nvPr/>
        </p:nvSpPr>
        <p:spPr>
          <a:xfrm>
            <a:off x="7315200" y="6233822"/>
            <a:ext cx="172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err="1" smtClean="0"/>
              <a:t>Röschenz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6510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13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LRV Wald im Klimawandel «</a:t>
            </a:r>
            <a:r>
              <a:rPr lang="de-CH" dirty="0" err="1" smtClean="0"/>
              <a:t>WiK</a:t>
            </a:r>
            <a:r>
              <a:rPr lang="de-CH" dirty="0" smtClean="0"/>
              <a:t>»</a:t>
            </a:r>
            <a:endParaRPr lang="de-CH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177798" y="1962150"/>
            <a:ext cx="7795017" cy="4714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 smtClean="0"/>
              <a:t>Fortsetzung Programm Wald im Klimawandel (ab 2024) </a:t>
            </a:r>
            <a:endParaRPr lang="de-CH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Waldpflege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Vermehrungsgut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Bildung und Sensibilisierung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Erschliessung (</a:t>
            </a:r>
            <a:r>
              <a:rPr lang="de-CH" sz="2000" dirty="0" err="1" smtClean="0"/>
              <a:t>Seilkran</a:t>
            </a:r>
            <a:r>
              <a:rPr lang="de-CH" sz="2000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Dokumentation </a:t>
            </a:r>
            <a:r>
              <a:rPr lang="de-CH" sz="2000" dirty="0"/>
              <a:t>und Monitoring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de-CH" sz="2000" dirty="0" smtClean="0"/>
              <a:t>Umsetzung </a:t>
            </a:r>
            <a:r>
              <a:rPr lang="de-CH" sz="2000" dirty="0"/>
              <a:t>«neues Waldschadenhandbuch</a:t>
            </a:r>
            <a:r>
              <a:rPr lang="de-CH" sz="2000" dirty="0" smtClean="0"/>
              <a:t>»</a:t>
            </a:r>
            <a:br>
              <a:rPr lang="de-CH" sz="2000" dirty="0" smtClean="0"/>
            </a:br>
            <a:r>
              <a:rPr lang="de-CH" sz="2000" dirty="0" smtClean="0"/>
              <a:t>- Informationsveranstaltungen je Forstkreis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de-CH" sz="2000" dirty="0"/>
          </a:p>
          <a:p>
            <a:pPr lvl="1">
              <a:buFont typeface="Wingdings" panose="05000000000000000000" pitchFamily="2" charset="2"/>
              <a:buChar char="§"/>
            </a:pPr>
            <a:endParaRPr lang="de-CH" sz="2000" dirty="0"/>
          </a:p>
          <a:p>
            <a:pPr lvl="1">
              <a:buFont typeface="Wingdings" panose="05000000000000000000" pitchFamily="2" charset="2"/>
              <a:buChar char="§"/>
            </a:pPr>
            <a:endParaRPr lang="de-CH" dirty="0" smtClean="0"/>
          </a:p>
          <a:p>
            <a:endParaRPr lang="de-CH" dirty="0" smtClean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47D67CB-54B8-4AA7-A863-B8E72757F6B6}"/>
              </a:ext>
            </a:extLst>
          </p:cNvPr>
          <p:cNvSpPr txBox="1"/>
          <p:nvPr/>
        </p:nvSpPr>
        <p:spPr>
          <a:xfrm flipH="1">
            <a:off x="6053014" y="4793593"/>
            <a:ext cx="2452621" cy="276999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Bereits</a:t>
            </a:r>
            <a:r>
              <a:rPr kumimoji="0" lang="de-CH" sz="1200" b="0" i="0" u="none" strike="noStrike" kern="1200" cap="none" spc="0" normalizeH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gestartete </a:t>
            </a:r>
            <a:r>
              <a:rPr kumimoji="0" lang="de-CH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Massnahme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Arial"/>
              <a:ea typeface="ＭＳ Ｐゴシック"/>
              <a:cs typeface="+mn-cs"/>
            </a:endParaRPr>
          </a:p>
        </p:txBody>
      </p:sp>
      <p:sp>
        <p:nvSpPr>
          <p:cNvPr id="6" name="Textplatzhalter 3"/>
          <p:cNvSpPr txBox="1">
            <a:spLocks/>
          </p:cNvSpPr>
          <p:nvPr/>
        </p:nvSpPr>
        <p:spPr>
          <a:xfrm>
            <a:off x="191153" y="5686985"/>
            <a:ext cx="8785226" cy="11710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270000" indent="-27000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50"/>
              </a:spcAft>
              <a:buFont typeface="Symbol" panose="05050102010706020507" pitchFamily="18" charset="2"/>
              <a:buChar char="-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0000" indent="-27000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50"/>
              </a:spcAft>
              <a:buFont typeface="Symbol" panose="05050102010706020507" pitchFamily="18" charset="2"/>
              <a:buChar char="-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10000" indent="-27000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50"/>
              </a:spcAft>
              <a:buFont typeface="Symbol" panose="05050102010706020507" pitchFamily="18" charset="2"/>
              <a:buChar char="-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80000" indent="-27000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50"/>
              </a:spcAft>
              <a:buFont typeface="Symbol" panose="05050102010706020507" pitchFamily="18" charset="2"/>
              <a:buChar char="-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0000" indent="-27000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250"/>
              </a:spcAft>
              <a:buFont typeface="Symbol" panose="05050102010706020507" pitchFamily="18" charset="2"/>
              <a:buChar char="-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anose="05050102010706020507" pitchFamily="18" charset="2"/>
              <a:buNone/>
            </a:pPr>
            <a:r>
              <a:rPr lang="de-CH" sz="1600" dirty="0" smtClean="0">
                <a:solidFill>
                  <a:srgbClr val="FF0000"/>
                </a:solidFill>
              </a:rPr>
              <a:t>In allen Bewirtschaftungsszenarien und unter allen getroffenen Annahmen</a:t>
            </a:r>
            <a:br>
              <a:rPr lang="de-CH" sz="1600" dirty="0" smtClean="0">
                <a:solidFill>
                  <a:srgbClr val="FF0000"/>
                </a:solidFill>
              </a:rPr>
            </a:br>
            <a:r>
              <a:rPr lang="de-CH" sz="1600" dirty="0" smtClean="0">
                <a:solidFill>
                  <a:srgbClr val="FF0000"/>
                </a:solidFill>
              </a:rPr>
              <a:t>verursacht der Klimawandel steigende Kosten! </a:t>
            </a:r>
          </a:p>
          <a:p>
            <a:pPr marL="0" indent="0">
              <a:buFont typeface="Symbol" panose="05050102010706020507" pitchFamily="18" charset="2"/>
              <a:buNone/>
            </a:pPr>
            <a:r>
              <a:rPr lang="de-CH" sz="1600" dirty="0" smtClean="0">
                <a:solidFill>
                  <a:srgbClr val="FF0000"/>
                </a:solidFill>
              </a:rPr>
              <a:t>Aber, im Szenario «weiter wie bisher» fallen die Kosten </a:t>
            </a:r>
            <a:r>
              <a:rPr lang="de-CH" sz="1600" u="sng" dirty="0" smtClean="0">
                <a:solidFill>
                  <a:srgbClr val="FF0000"/>
                </a:solidFill>
              </a:rPr>
              <a:t>am höchsten aus</a:t>
            </a:r>
            <a:r>
              <a:rPr lang="de-CH" sz="1600" dirty="0" smtClean="0">
                <a:solidFill>
                  <a:srgbClr val="FF0000"/>
                </a:solidFill>
              </a:rPr>
              <a:t>.</a:t>
            </a:r>
            <a:endParaRPr lang="de-CH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44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14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Leistungen &amp; Handlungsbedarf</a:t>
            </a:r>
            <a:br>
              <a:rPr lang="de-CH" dirty="0" smtClean="0"/>
            </a:br>
            <a:r>
              <a:rPr lang="de-CH" sz="2000" dirty="0" smtClean="0"/>
              <a:t>Gemeinden / Waldeigentümer/-innen</a:t>
            </a:r>
            <a:endParaRPr lang="de-CH" sz="2000" dirty="0"/>
          </a:p>
        </p:txBody>
      </p:sp>
      <p:sp>
        <p:nvSpPr>
          <p:cNvPr id="6" name="Textfeld 5"/>
          <p:cNvSpPr txBox="1"/>
          <p:nvPr/>
        </p:nvSpPr>
        <p:spPr>
          <a:xfrm>
            <a:off x="477385" y="2139789"/>
            <a:ext cx="409302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smtClean="0"/>
              <a:t>Kanton </a:t>
            </a:r>
          </a:p>
          <a:p>
            <a:pPr algn="ctr"/>
            <a:r>
              <a:rPr lang="de-CH" b="1" dirty="0" smtClean="0"/>
              <a:t>(= Hoheitliche Organisation)</a:t>
            </a:r>
          </a:p>
          <a:p>
            <a:pPr algn="ctr"/>
            <a:endParaRPr lang="de-CH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smtClean="0"/>
              <a:t>Verantwortung über die öffentlichen Waldleistungen (gemäss obiger Definition)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smtClean="0"/>
              <a:t>Bereitstellung der notwendigen finanziellen Mittel, um die Waldleistungen langfristig sicherzustellen</a:t>
            </a:r>
            <a:endParaRPr lang="de-CH" dirty="0"/>
          </a:p>
        </p:txBody>
      </p:sp>
      <p:sp>
        <p:nvSpPr>
          <p:cNvPr id="7" name="Textfeld 6"/>
          <p:cNvSpPr txBox="1"/>
          <p:nvPr/>
        </p:nvSpPr>
        <p:spPr>
          <a:xfrm>
            <a:off x="4570413" y="2139789"/>
            <a:ext cx="40930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smtClean="0"/>
              <a:t>Waldeigentum</a:t>
            </a:r>
          </a:p>
          <a:p>
            <a:pPr algn="ctr"/>
            <a:r>
              <a:rPr lang="de-CH" b="1" dirty="0" smtClean="0"/>
              <a:t>(= Betriebliche Organisation)</a:t>
            </a:r>
          </a:p>
          <a:p>
            <a:pPr algn="ctr"/>
            <a:endParaRPr lang="de-CH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smtClean="0"/>
              <a:t>Verantwortung über die betriebliche Organisation, </a:t>
            </a:r>
            <a:r>
              <a:rPr lang="de-CH" dirty="0" err="1" smtClean="0"/>
              <a:t>d.h</a:t>
            </a:r>
            <a:r>
              <a:rPr lang="de-CH" dirty="0" smtClean="0"/>
              <a:t> Anpassung der Betriebsmodelle zur langfristigen Sicherstellung Waldleistungen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smtClean="0"/>
              <a:t>Ausbildung der Betriebsleitung und des Betriebspersonal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 smtClean="0"/>
              <a:t>Bereitstellung finanzielle Mittel für die betrieblichen / kommunalen Zielsetzungen und Waldleistungen</a:t>
            </a:r>
          </a:p>
        </p:txBody>
      </p:sp>
    </p:spTree>
    <p:extLst>
      <p:ext uri="{BB962C8B-B14F-4D97-AF65-F5344CB8AC3E}">
        <p14:creationId xmlns:p14="http://schemas.microsoft.com/office/powerpoint/2010/main" val="368829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15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77799" y="858034"/>
            <a:ext cx="8785224" cy="682668"/>
          </a:xfrm>
        </p:spPr>
        <p:txBody>
          <a:bodyPr/>
          <a:lstStyle/>
          <a:p>
            <a:r>
              <a:rPr lang="de-CH" sz="2400" dirty="0" smtClean="0"/>
              <a:t>Leistungen &amp; Handlungsbedarf</a:t>
            </a:r>
            <a:br>
              <a:rPr lang="de-CH" sz="2400" dirty="0" smtClean="0"/>
            </a:br>
            <a:r>
              <a:rPr lang="de-CH" sz="2400" dirty="0" smtClean="0">
                <a:solidFill>
                  <a:srgbClr val="FF0000"/>
                </a:solidFill>
              </a:rPr>
              <a:t>Waldeigentümer/-innen [Gemeinden] </a:t>
            </a:r>
            <a:r>
              <a:rPr lang="de-CH" sz="2400" dirty="0"/>
              <a:t>/ 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177799" y="1962150"/>
            <a:ext cx="8619068" cy="4714875"/>
          </a:xfrm>
        </p:spPr>
        <p:txBody>
          <a:bodyPr>
            <a:normAutofit/>
          </a:bodyPr>
          <a:lstStyle/>
          <a:p>
            <a:r>
              <a:rPr lang="de-CH" sz="1800" dirty="0" smtClean="0"/>
              <a:t>Überprüfen &amp; festlegen der Ziele </a:t>
            </a:r>
            <a:r>
              <a:rPr lang="de-CH" sz="1800" dirty="0"/>
              <a:t>für das </a:t>
            </a:r>
            <a:r>
              <a:rPr lang="de-CH" sz="1800" dirty="0" smtClean="0"/>
              <a:t>Eigentum (</a:t>
            </a:r>
            <a:r>
              <a:rPr lang="de-CH" sz="1800" dirty="0"/>
              <a:t>privat</a:t>
            </a:r>
            <a:r>
              <a:rPr lang="de-CH" sz="1800" dirty="0" smtClean="0"/>
              <a:t>) und die öffentlichen Waldleistungen auf kommunaler Ebene</a:t>
            </a:r>
          </a:p>
          <a:p>
            <a:r>
              <a:rPr lang="de-CH" sz="1800" dirty="0" smtClean="0"/>
              <a:t>Anpassung Strategien Betrieb (Struktur, Prozesse) und der Nutzung (Schwerpunkte)</a:t>
            </a:r>
          </a:p>
          <a:p>
            <a:r>
              <a:rPr lang="de-CH" sz="1800" dirty="0" smtClean="0"/>
              <a:t>Prüfung </a:t>
            </a:r>
            <a:r>
              <a:rPr lang="de-CH" sz="1800" dirty="0"/>
              <a:t>und Priorisierung der Massnahmen und Vorhaben in Zusammenarbeit mit Einwohnergemeinden, Waldeigentum und allfälliger weiterer (privater) Nutzniesser, Betriebsleiter </a:t>
            </a:r>
            <a:r>
              <a:rPr lang="de-CH" sz="1800" dirty="0" smtClean="0"/>
              <a:t>/ </a:t>
            </a:r>
            <a:r>
              <a:rPr lang="de-CH" sz="1800" dirty="0"/>
              <a:t>Revierförster unter Berücksichtigung der vorhandenen Ressourcen </a:t>
            </a:r>
            <a:r>
              <a:rPr lang="de-CH" sz="1800" dirty="0" smtClean="0"/>
              <a:t>(Finanzierung sicherstellen!)</a:t>
            </a:r>
          </a:p>
          <a:p>
            <a:r>
              <a:rPr lang="de-CH" sz="1800" dirty="0" smtClean="0"/>
              <a:t>Entscheide und Vorgehen kommunizieren </a:t>
            </a:r>
          </a:p>
          <a:p>
            <a:r>
              <a:rPr lang="de-CH" sz="1800" dirty="0" smtClean="0"/>
              <a:t>Regelmässige Information der Bevölkerung über den Zustand und Stand der Arbeiten informieren</a:t>
            </a:r>
            <a:endParaRPr lang="de-CH" sz="1800" dirty="0"/>
          </a:p>
        </p:txBody>
      </p:sp>
    </p:spTree>
    <p:extLst>
      <p:ext uri="{BB962C8B-B14F-4D97-AF65-F5344CB8AC3E}">
        <p14:creationId xmlns:p14="http://schemas.microsoft.com/office/powerpoint/2010/main" val="8562349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16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91155" y="2025739"/>
            <a:ext cx="8785224" cy="1771198"/>
          </a:xfrm>
        </p:spPr>
        <p:txBody>
          <a:bodyPr/>
          <a:lstStyle/>
          <a:p>
            <a:r>
              <a:rPr lang="de-CH" dirty="0" smtClean="0"/>
              <a:t>Vielen Dank für Ihre Aufmerksamkeit!</a:t>
            </a:r>
            <a:br>
              <a:rPr lang="de-CH" dirty="0" smtClean="0"/>
            </a:br>
            <a:r>
              <a:rPr lang="de-CH" dirty="0"/>
              <a:t/>
            </a:r>
            <a:br>
              <a:rPr lang="de-CH" dirty="0"/>
            </a:br>
            <a:r>
              <a:rPr lang="de-CH" dirty="0" smtClean="0"/>
              <a:t/>
            </a:r>
            <a:br>
              <a:rPr lang="de-CH" dirty="0" smtClean="0"/>
            </a:br>
            <a:r>
              <a:rPr lang="de-CH" b="0" dirty="0"/>
              <a:t/>
            </a:r>
            <a:br>
              <a:rPr lang="de-CH" b="0" dirty="0"/>
            </a:br>
            <a:r>
              <a:rPr lang="de-CH" b="0" dirty="0" smtClean="0"/>
              <a:t>Für Fragen stehe ich Ihnen gerne zur Verfügung.</a:t>
            </a:r>
            <a:endParaRPr lang="de-CH" b="0" dirty="0"/>
          </a:p>
        </p:txBody>
      </p:sp>
    </p:spTree>
    <p:extLst>
      <p:ext uri="{BB962C8B-B14F-4D97-AF65-F5344CB8AC3E}">
        <p14:creationId xmlns:p14="http://schemas.microsoft.com/office/powerpoint/2010/main" val="401400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platzhalter 7">
            <a:extLst>
              <a:ext uri="{FF2B5EF4-FFF2-40B4-BE49-F238E27FC236}">
                <a16:creationId xmlns:a16="http://schemas.microsoft.com/office/drawing/2014/main" id="{1055B9DA-8462-D642-AFCB-661689E475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799" b="22683"/>
          <a:stretch/>
        </p:blipFill>
        <p:spPr>
          <a:xfrm>
            <a:off x="0" y="1227138"/>
            <a:ext cx="9144000" cy="5637212"/>
          </a:xfrm>
          <a:prstGeom prst="rect">
            <a:avLst/>
          </a:prstGeom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59BFB85-7CA3-304E-927E-6A6D325CF8D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8DEBECB-DC15-1C48-B0DC-07F7BA50C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D9222A"/>
                </a:solidFill>
              </a:rPr>
              <a:t>Unsere Vision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90581E-4BF7-F44D-B335-716AA152D0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7799" y="1962150"/>
            <a:ext cx="5606056" cy="4714875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de-CH" dirty="0">
                <a:solidFill>
                  <a:srgbClr val="D9222A"/>
                </a:solidFill>
              </a:rPr>
              <a:t>Gemeinsam für den Wald von morgen: vielfältig, widerstandsfähig, wertschöpfend und zugänglich.</a:t>
            </a:r>
          </a:p>
          <a:p>
            <a:pPr marL="0" indent="0">
              <a:lnSpc>
                <a:spcPct val="100000"/>
              </a:lnSpc>
              <a:buNone/>
            </a:pPr>
            <a:endParaRPr lang="de-DE" dirty="0">
              <a:solidFill>
                <a:srgbClr val="D922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421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Vorgehensmodell Leitbild Wald</a:t>
            </a:r>
            <a:endParaRPr lang="de-CH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77" y="1165286"/>
            <a:ext cx="8276037" cy="560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5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91155" y="362562"/>
            <a:ext cx="8785224" cy="740912"/>
          </a:xfrm>
        </p:spPr>
        <p:txBody>
          <a:bodyPr/>
          <a:lstStyle/>
          <a:p>
            <a:r>
              <a:rPr lang="de-CH" dirty="0" smtClean="0"/>
              <a:t>Unsere Vision</a:t>
            </a:r>
            <a:endParaRPr lang="de-CH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45" y="1103474"/>
            <a:ext cx="7000885" cy="5642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805" y="1451456"/>
            <a:ext cx="6115574" cy="4586681"/>
          </a:xfrm>
          <a:prstGeom prst="rect">
            <a:avLst/>
          </a:prstGeom>
        </p:spPr>
      </p:pic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5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91155" y="872456"/>
            <a:ext cx="8785224" cy="251669"/>
          </a:xfrm>
        </p:spPr>
        <p:txBody>
          <a:bodyPr/>
          <a:lstStyle/>
          <a:p>
            <a:r>
              <a:rPr lang="de-CH" sz="1400" dirty="0" smtClean="0"/>
              <a:t>System Wald: Grundvoraussetzungen und öffentliche Waldleistungen</a:t>
            </a:r>
            <a:endParaRPr lang="de-CH" sz="1400" dirty="0"/>
          </a:p>
        </p:txBody>
      </p:sp>
      <p:sp>
        <p:nvSpPr>
          <p:cNvPr id="7" name="Textfeld 6"/>
          <p:cNvSpPr txBox="1"/>
          <p:nvPr/>
        </p:nvSpPr>
        <p:spPr>
          <a:xfrm>
            <a:off x="82098" y="3628241"/>
            <a:ext cx="5060353" cy="267765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sz="1400" dirty="0"/>
              <a:t>N</a:t>
            </a:r>
            <a:r>
              <a:rPr lang="de-CH" sz="1400" dirty="0" smtClean="0"/>
              <a:t>achhaltigkeitsdreieck (Ökologie, Ökonomie und Gesellschaft) bilden als Wurzelwerk das Fundament des Ökosystems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sz="1400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sz="1400" b="1" dirty="0" smtClean="0"/>
              <a:t>Waldeigentum als Basis und die Gesundheit des Waldes </a:t>
            </a:r>
            <a:r>
              <a:rPr lang="de-CH" sz="1400" dirty="0" smtClean="0"/>
              <a:t>als Grundvoraussetzung zur </a:t>
            </a:r>
            <a:r>
              <a:rPr lang="de-CH" sz="1400" u="sng" dirty="0" smtClean="0"/>
              <a:t>Sicherstellung der öffentlichen Waldleistungen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sz="1400" u="sng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de-CH" sz="1400" dirty="0" smtClean="0"/>
              <a:t>Die öffentlichen Waldleistungen sind </a:t>
            </a:r>
            <a:r>
              <a:rPr lang="de-CH" sz="1400" u="sng" dirty="0" smtClean="0"/>
              <a:t>nicht</a:t>
            </a:r>
            <a:r>
              <a:rPr lang="de-CH" sz="1400" dirty="0" smtClean="0"/>
              <a:t> Teil des Wirtschaftsraums (private Güter), müssen aber trotzdem finanziert werden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de-CH" sz="1400" dirty="0"/>
          </a:p>
        </p:txBody>
      </p:sp>
    </p:spTree>
    <p:extLst>
      <p:ext uri="{BB962C8B-B14F-4D97-AF65-F5344CB8AC3E}">
        <p14:creationId xmlns:p14="http://schemas.microsoft.com/office/powerpoint/2010/main" val="506385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6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91155" y="551293"/>
            <a:ext cx="8785224" cy="74091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de-CH" dirty="0" smtClean="0"/>
              <a:t>Ausgangslage - Stossrichtungen</a:t>
            </a:r>
            <a:endParaRPr lang="de-CH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3" r="12477"/>
          <a:stretch/>
        </p:blipFill>
        <p:spPr>
          <a:xfrm>
            <a:off x="864296" y="1292206"/>
            <a:ext cx="7260591" cy="554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4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7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77801" y="1436912"/>
            <a:ext cx="8785224" cy="643095"/>
          </a:xfrm>
        </p:spPr>
        <p:txBody>
          <a:bodyPr/>
          <a:lstStyle/>
          <a:p>
            <a:r>
              <a:rPr lang="de-CH" dirty="0" smtClean="0"/>
              <a:t>Zusammenhang der geplanten Projekte / Programme</a:t>
            </a:r>
            <a:br>
              <a:rPr lang="de-CH" dirty="0" smtClean="0"/>
            </a:br>
            <a:r>
              <a:rPr lang="de-CH" dirty="0" smtClean="0"/>
              <a:t/>
            </a:r>
            <a:br>
              <a:rPr lang="de-CH" dirty="0" smtClean="0"/>
            </a:br>
            <a:r>
              <a:rPr lang="de-CH" dirty="0" smtClean="0"/>
              <a:t/>
            </a:r>
            <a:br>
              <a:rPr lang="de-CH" dirty="0" smtClean="0"/>
            </a:br>
            <a:endParaRPr lang="de-CH" dirty="0"/>
          </a:p>
        </p:txBody>
      </p:sp>
      <p:sp>
        <p:nvSpPr>
          <p:cNvPr id="6" name="Textfeld 5"/>
          <p:cNvSpPr txBox="1"/>
          <p:nvPr/>
        </p:nvSpPr>
        <p:spPr>
          <a:xfrm>
            <a:off x="2265623" y="5239720"/>
            <a:ext cx="47489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600" b="1" dirty="0" smtClean="0"/>
              <a:t>Projekt Integrales Waldmanagement</a:t>
            </a:r>
          </a:p>
          <a:p>
            <a:pPr marL="285750" indent="-285750">
              <a:buFontTx/>
              <a:buChar char="-"/>
            </a:pPr>
            <a:r>
              <a:rPr lang="de-CH" sz="1600" dirty="0" smtClean="0"/>
              <a:t>Einheitliche Vorstellung und Definition der öffentlichen Waldleistungen</a:t>
            </a:r>
          </a:p>
          <a:p>
            <a:pPr marL="285750" indent="-285750">
              <a:buFontTx/>
              <a:buChar char="-"/>
            </a:pPr>
            <a:r>
              <a:rPr lang="de-CH" sz="1600" dirty="0" smtClean="0"/>
              <a:t>Betriebsmodelle und Finanzierungsmechanismen entwickeln</a:t>
            </a:r>
            <a:endParaRPr lang="de-CH" sz="1600" dirty="0"/>
          </a:p>
        </p:txBody>
      </p:sp>
      <p:sp>
        <p:nvSpPr>
          <p:cNvPr id="7" name="Textfeld 6"/>
          <p:cNvSpPr txBox="1"/>
          <p:nvPr/>
        </p:nvSpPr>
        <p:spPr>
          <a:xfrm>
            <a:off x="228807" y="2236591"/>
            <a:ext cx="33190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600" b="1" dirty="0" smtClean="0"/>
              <a:t>Programm </a:t>
            </a:r>
            <a:r>
              <a:rPr lang="de-CH" sz="1600" b="1" dirty="0"/>
              <a:t>«</a:t>
            </a:r>
            <a:r>
              <a:rPr lang="de-CH" sz="1600" b="1" dirty="0" err="1" smtClean="0"/>
              <a:t>WiK</a:t>
            </a:r>
            <a:r>
              <a:rPr lang="de-CH" sz="1600" b="1" dirty="0" smtClean="0"/>
              <a:t>»:</a:t>
            </a:r>
            <a:br>
              <a:rPr lang="de-CH" sz="1600" b="1" dirty="0" smtClean="0"/>
            </a:br>
            <a:r>
              <a:rPr lang="de-CH" sz="1600" b="1" dirty="0" smtClean="0"/>
              <a:t>Wald im Klimawandel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Sicherstellung der öffentlichen Waldleistungen trotz klimatischer Veränderungen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Stabile Rahmenbedingungen schaffen (Planungssicherheit)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580584" y="2268341"/>
            <a:ext cx="33190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600" b="1" dirty="0" smtClean="0"/>
              <a:t>Programm Umsetzung Leitbild Wald 2050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Waldgesundheit- und Schutz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Bildung und Sensibilisierung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Naturverträgliche Erholung</a:t>
            </a:r>
          </a:p>
          <a:p>
            <a:pPr marL="171450" indent="-171450">
              <a:buFontTx/>
              <a:buChar char="-"/>
            </a:pPr>
            <a:r>
              <a:rPr lang="de-CH" sz="1600" dirty="0" smtClean="0"/>
              <a:t>Förderung Wirtschaftsgut Holz</a:t>
            </a:r>
          </a:p>
          <a:p>
            <a:pPr marL="171450" indent="-171450" algn="ctr">
              <a:buFontTx/>
              <a:buChar char="-"/>
            </a:pPr>
            <a:endParaRPr lang="de-CH" sz="1600" dirty="0"/>
          </a:p>
        </p:txBody>
      </p:sp>
      <p:sp>
        <p:nvSpPr>
          <p:cNvPr id="9" name="Textfeld 8"/>
          <p:cNvSpPr txBox="1"/>
          <p:nvPr/>
        </p:nvSpPr>
        <p:spPr>
          <a:xfrm>
            <a:off x="3182928" y="6427988"/>
            <a:ext cx="2178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smtClean="0">
                <a:solidFill>
                  <a:srgbClr val="EF9511"/>
                </a:solidFill>
              </a:rPr>
              <a:t>Grundlagen</a:t>
            </a:r>
            <a:endParaRPr lang="de-CH" b="1" dirty="0">
              <a:solidFill>
                <a:srgbClr val="EF9511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31641" y="1557086"/>
            <a:ext cx="2461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smtClean="0">
                <a:solidFill>
                  <a:srgbClr val="0070C0"/>
                </a:solidFill>
              </a:rPr>
              <a:t>Klimatische Herausforderungen</a:t>
            </a:r>
            <a:endParaRPr lang="de-CH" b="1" dirty="0">
              <a:solidFill>
                <a:srgbClr val="0070C0"/>
              </a:solidFill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009173" y="1511118"/>
            <a:ext cx="2461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b="1" dirty="0" smtClean="0">
                <a:solidFill>
                  <a:srgbClr val="92D050"/>
                </a:solidFill>
              </a:rPr>
              <a:t>Gesellschaftliche Herausforderungen</a:t>
            </a:r>
            <a:endParaRPr lang="de-CH" b="1" dirty="0">
              <a:solidFill>
                <a:srgbClr val="92D050"/>
              </a:solidFill>
            </a:endParaRPr>
          </a:p>
        </p:txBody>
      </p:sp>
      <p:sp>
        <p:nvSpPr>
          <p:cNvPr id="25" name="Rad 24"/>
          <p:cNvSpPr/>
          <p:nvPr/>
        </p:nvSpPr>
        <p:spPr>
          <a:xfrm>
            <a:off x="3182928" y="2802596"/>
            <a:ext cx="2565691" cy="2412072"/>
          </a:xfrm>
          <a:prstGeom prst="donut">
            <a:avLst>
              <a:gd name="adj" fmla="val 815"/>
            </a:avLst>
          </a:prstGeom>
          <a:solidFill>
            <a:schemeClr val="accent1">
              <a:alpha val="36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tx1"/>
              </a:solidFill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3369501" y="3102163"/>
            <a:ext cx="21231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600" b="1" dirty="0" smtClean="0"/>
              <a:t>Gemeinsam</a:t>
            </a:r>
            <a:br>
              <a:rPr lang="de-CH" sz="1600" b="1" dirty="0" smtClean="0"/>
            </a:br>
            <a:r>
              <a:rPr lang="de-CH" sz="1600" b="1" dirty="0" smtClean="0"/>
              <a:t>für den Wald von morgen: </a:t>
            </a:r>
            <a:br>
              <a:rPr lang="de-CH" sz="1600" b="1" dirty="0" smtClean="0"/>
            </a:br>
            <a:r>
              <a:rPr lang="de-CH" sz="1600" b="1" dirty="0" smtClean="0"/>
              <a:t>vielfältig und widerstandsfähig, wertschöpfend und zugänglich</a:t>
            </a:r>
            <a:endParaRPr lang="de-CH" sz="1600" b="1" dirty="0"/>
          </a:p>
        </p:txBody>
      </p:sp>
    </p:spTree>
    <p:extLst>
      <p:ext uri="{BB962C8B-B14F-4D97-AF65-F5344CB8AC3E}">
        <p14:creationId xmlns:p14="http://schemas.microsoft.com/office/powerpoint/2010/main" val="3961843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" b="470"/>
          <a:stretch>
            <a:fillRect/>
          </a:stretch>
        </p:blipFill>
        <p:spPr/>
      </p:pic>
      <p:sp>
        <p:nvSpPr>
          <p:cNvPr id="2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8737600" y="179388"/>
            <a:ext cx="406400" cy="365125"/>
          </a:xfrm>
        </p:spPr>
        <p:txBody>
          <a:bodyPr/>
          <a:lstStyle/>
          <a:p>
            <a:fld id="{63343499-4781-8F47-9616-5D65C730EB58}" type="slidenum">
              <a:rPr lang="en-US" smtClean="0"/>
              <a:t>8</a:t>
            </a:fld>
            <a:endParaRPr lang="en-US"/>
          </a:p>
        </p:txBody>
      </p:sp>
      <p:sp>
        <p:nvSpPr>
          <p:cNvPr id="4" name="Textfeld 3"/>
          <p:cNvSpPr txBox="1"/>
          <p:nvPr/>
        </p:nvSpPr>
        <p:spPr>
          <a:xfrm>
            <a:off x="7315200" y="6233822"/>
            <a:ext cx="172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 smtClean="0"/>
              <a:t>Grellingen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786400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3343499-4781-8F47-9616-5D65C730EB58}" type="slidenum">
              <a:rPr lang="en-US" smtClean="0"/>
              <a:t>9</a:t>
            </a:fld>
            <a:endParaRPr lang="en-US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177799" y="998399"/>
            <a:ext cx="8785224" cy="453224"/>
          </a:xfrm>
        </p:spPr>
        <p:txBody>
          <a:bodyPr/>
          <a:lstStyle/>
          <a:p>
            <a:r>
              <a:rPr lang="de-CH" dirty="0" smtClean="0"/>
              <a:t>Programm Umsetzung Leitbild Wald</a:t>
            </a:r>
            <a:br>
              <a:rPr lang="de-CH" dirty="0" smtClean="0"/>
            </a:br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52" y="1557760"/>
            <a:ext cx="7998384" cy="449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789551"/>
      </p:ext>
    </p:extLst>
  </p:cSld>
  <p:clrMapOvr>
    <a:masterClrMapping/>
  </p:clrMapOvr>
</p:sld>
</file>

<file path=ppt/theme/theme1.xml><?xml version="1.0" encoding="utf-8"?>
<a:theme xmlns:a="http://schemas.openxmlformats.org/drawingml/2006/main" name="Präsentation_3-4_LKA_v0.5">
  <a:themeElements>
    <a:clrScheme name="CDBL">
      <a:dk1>
        <a:sysClr val="windowText" lastClr="000000"/>
      </a:dk1>
      <a:lt1>
        <a:sysClr val="window" lastClr="FFFFFF"/>
      </a:lt1>
      <a:dk2>
        <a:srgbClr val="555959"/>
      </a:dk2>
      <a:lt2>
        <a:srgbClr val="E6F2F2"/>
      </a:lt2>
      <a:accent1>
        <a:srgbClr val="FF0000"/>
      </a:accent1>
      <a:accent2>
        <a:srgbClr val="808080"/>
      </a:accent2>
      <a:accent3>
        <a:srgbClr val="242626"/>
      </a:accent3>
      <a:accent4>
        <a:srgbClr val="555959"/>
      </a:accent4>
      <a:accent5>
        <a:srgbClr val="858C8C"/>
      </a:accent5>
      <a:accent6>
        <a:srgbClr val="E6F2F2"/>
      </a:accent6>
      <a:hlink>
        <a:srgbClr val="FF0000"/>
      </a:hlink>
      <a:folHlink>
        <a:srgbClr val="954F72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äsentation AfW BSBL 3_4" id="{C5874FC9-C239-4DD2-A2A3-588843D4B68B}" vid="{1728A4C5-DE79-4F55-9C41-99F5416517BF}"/>
    </a:ext>
  </a:extLst>
</a:theme>
</file>

<file path=ppt/theme/theme2.xml><?xml version="1.0" encoding="utf-8"?>
<a:theme xmlns:a="http://schemas.openxmlformats.org/drawingml/2006/main" name="BCP-Design">
  <a:themeElements>
    <a:clrScheme name="BCP-Farben">
      <a:dk1>
        <a:srgbClr val="181818"/>
      </a:dk1>
      <a:lt1>
        <a:srgbClr val="FFFFFF"/>
      </a:lt1>
      <a:dk2>
        <a:srgbClr val="797979"/>
      </a:dk2>
      <a:lt2>
        <a:srgbClr val="F2F2F2"/>
      </a:lt2>
      <a:accent1>
        <a:srgbClr val="E5E5E5"/>
      </a:accent1>
      <a:accent2>
        <a:srgbClr val="006BB8"/>
      </a:accent2>
      <a:accent3>
        <a:srgbClr val="5C9BD6"/>
      </a:accent3>
      <a:accent4>
        <a:srgbClr val="92BDE6"/>
      </a:accent4>
      <a:accent5>
        <a:srgbClr val="FF9900"/>
      </a:accent5>
      <a:accent6>
        <a:srgbClr val="669933"/>
      </a:accent6>
      <a:hlink>
        <a:srgbClr val="006BB8"/>
      </a:hlink>
      <a:folHlink>
        <a:srgbClr val="800080"/>
      </a:folHlink>
    </a:clrScheme>
    <a:fontScheme name="BCP-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algn="ctr" defTabSz="1300163">
          <a:defRPr sz="1400" dirty="0" err="1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spDef>
    <a:lnDef>
      <a:spPr bwMode="auto">
        <a:noFill/>
        <a:ln w="19050">
          <a:solidFill>
            <a:schemeClr val="accent1">
              <a:lumMod val="50000"/>
            </a:schemeClr>
          </a:solidFill>
          <a:tailEnd type="none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620D28"/>
              </a:solidFill>
            </a14:hiddenFill>
          </a:ext>
          <a:ext uri="{91240B29-F687-4f45-9708-019B960494DF}">
            <a14:hiddenLine xmlns:a14="http://schemas.microsoft.com/office/drawing/2010/main" xmlns="" w="9525" cap="flat" cmpd="tri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err="1" smtClean="0"/>
        </a:defPPr>
      </a:lstStyle>
    </a:txDef>
  </a:objectDefaults>
  <a:extraClrSchemeLst>
    <a:extraClrScheme>
      <a:clrScheme name="Leere Präsentation 1">
        <a:dk1>
          <a:srgbClr val="000000"/>
        </a:dk1>
        <a:lt1>
          <a:srgbClr val="FFFFFF"/>
        </a:lt1>
        <a:dk2>
          <a:srgbClr val="55554B"/>
        </a:dk2>
        <a:lt2>
          <a:srgbClr val="CCCCC3"/>
        </a:lt2>
        <a:accent1>
          <a:srgbClr val="82BE1E"/>
        </a:accent1>
        <a:accent2>
          <a:srgbClr val="004C77"/>
        </a:accent2>
        <a:accent3>
          <a:srgbClr val="FFFFFF"/>
        </a:accent3>
        <a:accent4>
          <a:srgbClr val="000000"/>
        </a:accent4>
        <a:accent5>
          <a:srgbClr val="C1DBAB"/>
        </a:accent5>
        <a:accent6>
          <a:srgbClr val="00446B"/>
        </a:accent6>
        <a:hlink>
          <a:srgbClr val="FF9900"/>
        </a:hlink>
        <a:folHlink>
          <a:srgbClr val="005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CP_Akqui_Strategiemanagement_V20180518_div.potx" id="{552F1064-140F-4F4A-AE45-D86C00D43173}" vid="{8EE8D27D-3B73-442B-8391-703F41CE4EB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/field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Präsentation AfW BSBL 3_4_Wald Herbst</Template>
  <TotalTime>0</TotalTime>
  <Words>613</Words>
  <Application>Microsoft Office PowerPoint</Application>
  <PresentationFormat>Bildschirmpräsentation (4:3)</PresentationFormat>
  <Paragraphs>100</Paragraphs>
  <Slides>16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5" baseType="lpstr">
      <vt:lpstr>ＭＳ Ｐゴシック</vt:lpstr>
      <vt:lpstr>Arial</vt:lpstr>
      <vt:lpstr>Calibri</vt:lpstr>
      <vt:lpstr>Symbol</vt:lpstr>
      <vt:lpstr>Times</vt:lpstr>
      <vt:lpstr>Times New Roman</vt:lpstr>
      <vt:lpstr>Wingdings</vt:lpstr>
      <vt:lpstr>Präsentation_3-4_LKA_v0.5</vt:lpstr>
      <vt:lpstr>BCP-Design</vt:lpstr>
      <vt:lpstr>Präsidentenkonferenz VBLBG</vt:lpstr>
      <vt:lpstr>Unsere Vision</vt:lpstr>
      <vt:lpstr>Vorgehensmodell Leitbild Wald</vt:lpstr>
      <vt:lpstr>Unsere Vision</vt:lpstr>
      <vt:lpstr>System Wald: Grundvoraussetzungen und öffentliche Waldleistungen</vt:lpstr>
      <vt:lpstr>Ausgangslage - Stossrichtungen</vt:lpstr>
      <vt:lpstr>Zusammenhang der geplanten Projekte / Programme   </vt:lpstr>
      <vt:lpstr>PowerPoint-Präsentation</vt:lpstr>
      <vt:lpstr>Programm Umsetzung Leitbild Wald </vt:lpstr>
      <vt:lpstr>Projekt Integrales Waldmanagement</vt:lpstr>
      <vt:lpstr>PowerPoint-Präsentation</vt:lpstr>
      <vt:lpstr>PowerPoint-Präsentation</vt:lpstr>
      <vt:lpstr>LRV Wald im Klimawandel «WiK»</vt:lpstr>
      <vt:lpstr>Leistungen &amp; Handlungsbedarf Gemeinden / Waldeigentümer/-innen</vt:lpstr>
      <vt:lpstr>Leistungen &amp; Handlungsbedarf Waldeigentümer/-innen [Gemeinden] / </vt:lpstr>
      <vt:lpstr>Vielen Dank für Ihre Aufmerksamkeit!    Für Fragen stehe ich Ihnen gerne zur Verfügung.</vt:lpstr>
    </vt:vector>
  </TitlesOfParts>
  <Company>ZI Kanton Basel-Landschaft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Präsidentenkonferenz VBLBG</dc:title>
  <dc:creator>Galliker, Fiona VGD</dc:creator>
  <cp:lastModifiedBy>Galliker, Fiona VGD</cp:lastModifiedBy>
  <cp:revision>47</cp:revision>
  <dcterms:created xsi:type="dcterms:W3CDTF">2022-10-20T07:00:19Z</dcterms:created>
  <dcterms:modified xsi:type="dcterms:W3CDTF">2022-10-27T11:27:59Z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